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646" r:id="rId3"/>
    <p:sldId id="559" r:id="rId4"/>
    <p:sldId id="264" r:id="rId5"/>
    <p:sldId id="648" r:id="rId6"/>
    <p:sldId id="265" r:id="rId7"/>
    <p:sldId id="266" r:id="rId8"/>
    <p:sldId id="592" r:id="rId9"/>
    <p:sldId id="566" r:id="rId10"/>
    <p:sldId id="569" r:id="rId11"/>
    <p:sldId id="568" r:id="rId12"/>
    <p:sldId id="261" r:id="rId13"/>
    <p:sldId id="267" r:id="rId14"/>
    <p:sldId id="1709" r:id="rId15"/>
    <p:sldId id="656" r:id="rId16"/>
    <p:sldId id="260" r:id="rId17"/>
    <p:sldId id="664" r:id="rId18"/>
    <p:sldId id="172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3"/>
    <p:restoredTop sz="91592"/>
  </p:normalViewPr>
  <p:slideViewPr>
    <p:cSldViewPr snapToGrid="0" snapToObjects="1">
      <p:cViewPr varScale="1">
        <p:scale>
          <a:sx n="77" d="100"/>
          <a:sy n="77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62D16-BCD7-864C-A357-0930463DFBB1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6FF9B74E-FAD3-C848-B95F-34AD2EFA385F}">
      <dgm:prSet phldrT="[Text]"/>
      <dgm:spPr/>
      <dgm:t>
        <a:bodyPr/>
        <a:lstStyle/>
        <a:p>
          <a:r>
            <a:rPr lang="en-US" dirty="0" err="1"/>
            <a:t>设计实现</a:t>
          </a:r>
          <a:endParaRPr lang="en-US" dirty="0"/>
        </a:p>
      </dgm:t>
    </dgm:pt>
    <dgm:pt modelId="{277CD9DC-A3FD-6241-81DC-FF6F0572C994}" type="parTrans" cxnId="{29EB8C9B-79F1-3140-9BB0-966F980F8E9F}">
      <dgm:prSet/>
      <dgm:spPr/>
      <dgm:t>
        <a:bodyPr/>
        <a:lstStyle/>
        <a:p>
          <a:endParaRPr lang="en-US"/>
        </a:p>
      </dgm:t>
    </dgm:pt>
    <dgm:pt modelId="{0FDEF595-9432-854A-9544-305D506B8E71}" type="sibTrans" cxnId="{29EB8C9B-79F1-3140-9BB0-966F980F8E9F}">
      <dgm:prSet/>
      <dgm:spPr/>
      <dgm:t>
        <a:bodyPr/>
        <a:lstStyle/>
        <a:p>
          <a:endParaRPr lang="en-US"/>
        </a:p>
      </dgm:t>
    </dgm:pt>
    <dgm:pt modelId="{6112C512-FBB5-1248-9221-399921CF8FEA}">
      <dgm:prSet phldrT="[Text]"/>
      <dgm:spPr/>
      <dgm:t>
        <a:bodyPr/>
        <a:lstStyle/>
        <a:p>
          <a:r>
            <a:rPr lang="en-US" dirty="0" err="1"/>
            <a:t>DGL知识培训</a:t>
          </a:r>
          <a:endParaRPr lang="en-US" dirty="0"/>
        </a:p>
      </dgm:t>
    </dgm:pt>
    <dgm:pt modelId="{DA77F202-569B-AC44-8D95-DDA9D79BE398}" type="parTrans" cxnId="{DD4B4C4A-F316-4349-8709-B20CDCE34641}">
      <dgm:prSet/>
      <dgm:spPr/>
      <dgm:t>
        <a:bodyPr/>
        <a:lstStyle/>
        <a:p>
          <a:endParaRPr lang="en-US"/>
        </a:p>
      </dgm:t>
    </dgm:pt>
    <dgm:pt modelId="{3BEA8FE8-EA44-B344-82BA-B3D197D681C1}" type="sibTrans" cxnId="{DD4B4C4A-F316-4349-8709-B20CDCE34641}">
      <dgm:prSet/>
      <dgm:spPr/>
      <dgm:t>
        <a:bodyPr/>
        <a:lstStyle/>
        <a:p>
          <a:endParaRPr lang="en-US"/>
        </a:p>
      </dgm:t>
    </dgm:pt>
    <dgm:pt modelId="{1C7B4817-7050-C44D-BCC5-240D67C4926B}">
      <dgm:prSet phldrT="[Text]"/>
      <dgm:spPr/>
      <dgm:t>
        <a:bodyPr/>
        <a:lstStyle/>
        <a:p>
          <a:r>
            <a:rPr lang="en-US" dirty="0" err="1"/>
            <a:t>研讨发现业务场景</a:t>
          </a:r>
          <a:endParaRPr lang="en-US" dirty="0"/>
        </a:p>
      </dgm:t>
    </dgm:pt>
    <dgm:pt modelId="{8AEF8E41-6DDE-C347-BEB3-A84FEE3FA971}" type="parTrans" cxnId="{30182AAB-754F-4148-AFBA-D2748104C632}">
      <dgm:prSet/>
      <dgm:spPr/>
      <dgm:t>
        <a:bodyPr/>
        <a:lstStyle/>
        <a:p>
          <a:endParaRPr lang="en-US"/>
        </a:p>
      </dgm:t>
    </dgm:pt>
    <dgm:pt modelId="{B07346F1-B1B8-7B40-9472-DE6587CCF31C}" type="sibTrans" cxnId="{30182AAB-754F-4148-AFBA-D2748104C632}">
      <dgm:prSet/>
      <dgm:spPr/>
      <dgm:t>
        <a:bodyPr/>
        <a:lstStyle/>
        <a:p>
          <a:endParaRPr lang="en-US"/>
        </a:p>
      </dgm:t>
    </dgm:pt>
    <dgm:pt modelId="{C47AD55A-635D-3047-84D2-EB67FF327BAF}">
      <dgm:prSet/>
      <dgm:spPr/>
      <dgm:t>
        <a:bodyPr/>
        <a:lstStyle/>
        <a:p>
          <a:r>
            <a:rPr lang="en-US" dirty="0" err="1"/>
            <a:t>最佳实践支持</a:t>
          </a:r>
          <a:endParaRPr lang="en-US" dirty="0"/>
        </a:p>
      </dgm:t>
    </dgm:pt>
    <dgm:pt modelId="{1C71FC78-7435-424D-AE31-7ADC8E47C4D3}" type="sibTrans" cxnId="{7625228B-B89A-7342-BCCA-34F905DB3205}">
      <dgm:prSet/>
      <dgm:spPr/>
      <dgm:t>
        <a:bodyPr/>
        <a:lstStyle/>
        <a:p>
          <a:endParaRPr lang="en-US"/>
        </a:p>
      </dgm:t>
    </dgm:pt>
    <dgm:pt modelId="{6FE56D61-5A0D-5E4D-AFA9-7D52000ED1C2}" type="parTrans" cxnId="{7625228B-B89A-7342-BCCA-34F905DB3205}">
      <dgm:prSet/>
      <dgm:spPr/>
      <dgm:t>
        <a:bodyPr/>
        <a:lstStyle/>
        <a:p>
          <a:endParaRPr lang="en-US"/>
        </a:p>
      </dgm:t>
    </dgm:pt>
    <dgm:pt modelId="{4863B759-0CA5-3E4C-9656-370ED82E451B}">
      <dgm:prSet phldrT="[Text]"/>
      <dgm:spPr>
        <a:solidFill>
          <a:schemeClr val="accent3"/>
        </a:solidFill>
      </dgm:spPr>
      <dgm:t>
        <a:bodyPr/>
        <a:lstStyle/>
        <a:p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（算法</a:t>
          </a:r>
          <a:r>
            <a:rPr lang="en-US" altLang="zh-CN" dirty="0">
              <a:solidFill>
                <a:schemeClr val="bg1">
                  <a:lumMod val="75000"/>
                </a:schemeClr>
              </a:solidFill>
            </a:rPr>
            <a:t>/</a:t>
          </a:r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系统等科学研究）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766C4EC-40C7-1944-9EA1-D002D6D851BB}" type="parTrans" cxnId="{EA1F501A-E137-F349-A3E6-9D87F5F2E8F3}">
      <dgm:prSet/>
      <dgm:spPr/>
      <dgm:t>
        <a:bodyPr/>
        <a:lstStyle/>
        <a:p>
          <a:endParaRPr lang="en-US"/>
        </a:p>
      </dgm:t>
    </dgm:pt>
    <dgm:pt modelId="{6EB32442-F8C8-4048-8F69-EC02F777074F}" type="sibTrans" cxnId="{EA1F501A-E137-F349-A3E6-9D87F5F2E8F3}">
      <dgm:prSet/>
      <dgm:spPr/>
      <dgm:t>
        <a:bodyPr/>
        <a:lstStyle/>
        <a:p>
          <a:endParaRPr lang="en-US"/>
        </a:p>
      </dgm:t>
    </dgm:pt>
    <dgm:pt modelId="{7A44C010-CEC0-4A41-95F5-FB403A5384E6}" type="pres">
      <dgm:prSet presAssocID="{0FC62D16-BCD7-864C-A357-0930463DFBB1}" presName="Name0" presStyleCnt="0">
        <dgm:presLayoutVars>
          <dgm:dir/>
          <dgm:animLvl val="lvl"/>
          <dgm:resizeHandles val="exact"/>
        </dgm:presLayoutVars>
      </dgm:prSet>
      <dgm:spPr/>
    </dgm:pt>
    <dgm:pt modelId="{401086EF-42E9-C147-8ED0-C9A024782AC4}" type="pres">
      <dgm:prSet presAssocID="{6FF9B74E-FAD3-C848-B95F-34AD2EFA385F}" presName="Name8" presStyleCnt="0"/>
      <dgm:spPr/>
    </dgm:pt>
    <dgm:pt modelId="{030EF6F9-6909-274C-8054-D245228B27E7}" type="pres">
      <dgm:prSet presAssocID="{6FF9B74E-FAD3-C848-B95F-34AD2EFA385F}" presName="level" presStyleLbl="node1" presStyleIdx="0" presStyleCnt="5">
        <dgm:presLayoutVars>
          <dgm:chMax val="1"/>
          <dgm:bulletEnabled val="1"/>
        </dgm:presLayoutVars>
      </dgm:prSet>
      <dgm:spPr/>
    </dgm:pt>
    <dgm:pt modelId="{92415304-6826-6247-841B-B77B2B176529}" type="pres">
      <dgm:prSet presAssocID="{6FF9B74E-FAD3-C848-B95F-34AD2EFA38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9BCE00-D5B2-B04C-B5B5-82CEC95FAFE0}" type="pres">
      <dgm:prSet presAssocID="{C47AD55A-635D-3047-84D2-EB67FF327BAF}" presName="Name8" presStyleCnt="0"/>
      <dgm:spPr/>
    </dgm:pt>
    <dgm:pt modelId="{CE325345-0EEE-3246-A8FC-17C0604DF0AF}" type="pres">
      <dgm:prSet presAssocID="{C47AD55A-635D-3047-84D2-EB67FF327BAF}" presName="level" presStyleLbl="node1" presStyleIdx="1" presStyleCnt="5">
        <dgm:presLayoutVars>
          <dgm:chMax val="1"/>
          <dgm:bulletEnabled val="1"/>
        </dgm:presLayoutVars>
      </dgm:prSet>
      <dgm:spPr/>
    </dgm:pt>
    <dgm:pt modelId="{26C03F2D-A5E3-6142-A4A2-C1C636CA8A00}" type="pres">
      <dgm:prSet presAssocID="{C47AD55A-635D-3047-84D2-EB67FF327B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9A6F20A-0141-7249-BA42-6E12E4894A6E}" type="pres">
      <dgm:prSet presAssocID="{6112C512-FBB5-1248-9221-399921CF8FEA}" presName="Name8" presStyleCnt="0"/>
      <dgm:spPr/>
    </dgm:pt>
    <dgm:pt modelId="{656E060B-9705-AF43-BDEF-AE2A40291D25}" type="pres">
      <dgm:prSet presAssocID="{6112C512-FBB5-1248-9221-399921CF8FEA}" presName="level" presStyleLbl="node1" presStyleIdx="2" presStyleCnt="5">
        <dgm:presLayoutVars>
          <dgm:chMax val="1"/>
          <dgm:bulletEnabled val="1"/>
        </dgm:presLayoutVars>
      </dgm:prSet>
      <dgm:spPr/>
    </dgm:pt>
    <dgm:pt modelId="{A4F8E29C-4CAD-A54A-91C3-08E10512A7AD}" type="pres">
      <dgm:prSet presAssocID="{6112C512-FBB5-1248-9221-399921CF8FE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A4DBAD5-0E6F-EE4B-AD74-E2FCAF5FAB24}" type="pres">
      <dgm:prSet presAssocID="{1C7B4817-7050-C44D-BCC5-240D67C4926B}" presName="Name8" presStyleCnt="0"/>
      <dgm:spPr/>
    </dgm:pt>
    <dgm:pt modelId="{90D09443-80B5-9D4F-A6FA-F9ADD0565E99}" type="pres">
      <dgm:prSet presAssocID="{1C7B4817-7050-C44D-BCC5-240D67C4926B}" presName="level" presStyleLbl="node1" presStyleIdx="3" presStyleCnt="5">
        <dgm:presLayoutVars>
          <dgm:chMax val="1"/>
          <dgm:bulletEnabled val="1"/>
        </dgm:presLayoutVars>
      </dgm:prSet>
      <dgm:spPr/>
    </dgm:pt>
    <dgm:pt modelId="{AF6650FB-8A03-0C4A-8895-3170AFEBB5C0}" type="pres">
      <dgm:prSet presAssocID="{1C7B4817-7050-C44D-BCC5-240D67C4926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43BAB7-F667-1346-B7B0-1396098A60DE}" type="pres">
      <dgm:prSet presAssocID="{4863B759-0CA5-3E4C-9656-370ED82E451B}" presName="Name8" presStyleCnt="0"/>
      <dgm:spPr/>
    </dgm:pt>
    <dgm:pt modelId="{794A52F6-C0C6-4748-AFFF-DB38097A0A57}" type="pres">
      <dgm:prSet presAssocID="{4863B759-0CA5-3E4C-9656-370ED82E451B}" presName="level" presStyleLbl="node1" presStyleIdx="4" presStyleCnt="5">
        <dgm:presLayoutVars>
          <dgm:chMax val="1"/>
          <dgm:bulletEnabled val="1"/>
        </dgm:presLayoutVars>
      </dgm:prSet>
      <dgm:spPr/>
    </dgm:pt>
    <dgm:pt modelId="{E9689502-EB94-4E4C-8CFF-7B6C1121C4AF}" type="pres">
      <dgm:prSet presAssocID="{4863B759-0CA5-3E4C-9656-370ED82E451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D52F205-02FB-214C-AB52-55F931530156}" type="presOf" srcId="{6FF9B74E-FAD3-C848-B95F-34AD2EFA385F}" destId="{030EF6F9-6909-274C-8054-D245228B27E7}" srcOrd="0" destOrd="0" presId="urn:microsoft.com/office/officeart/2005/8/layout/pyramid1"/>
    <dgm:cxn modelId="{5999FE0B-9001-DA40-988E-7FC880E24389}" type="presOf" srcId="{4863B759-0CA5-3E4C-9656-370ED82E451B}" destId="{E9689502-EB94-4E4C-8CFF-7B6C1121C4AF}" srcOrd="1" destOrd="0" presId="urn:microsoft.com/office/officeart/2005/8/layout/pyramid1"/>
    <dgm:cxn modelId="{EA1F501A-E137-F349-A3E6-9D87F5F2E8F3}" srcId="{0FC62D16-BCD7-864C-A357-0930463DFBB1}" destId="{4863B759-0CA5-3E4C-9656-370ED82E451B}" srcOrd="4" destOrd="0" parTransId="{5766C4EC-40C7-1944-9EA1-D002D6D851BB}" sibTransId="{6EB32442-F8C8-4048-8F69-EC02F777074F}"/>
    <dgm:cxn modelId="{6A764E2F-873C-784D-A44B-AF61D33D50BC}" type="presOf" srcId="{4863B759-0CA5-3E4C-9656-370ED82E451B}" destId="{794A52F6-C0C6-4748-AFFF-DB38097A0A57}" srcOrd="0" destOrd="0" presId="urn:microsoft.com/office/officeart/2005/8/layout/pyramid1"/>
    <dgm:cxn modelId="{73B9F03D-FBDF-DD4D-A05C-0F97E8C51778}" type="presOf" srcId="{1C7B4817-7050-C44D-BCC5-240D67C4926B}" destId="{AF6650FB-8A03-0C4A-8895-3170AFEBB5C0}" srcOrd="1" destOrd="0" presId="urn:microsoft.com/office/officeart/2005/8/layout/pyramid1"/>
    <dgm:cxn modelId="{18594F48-3B45-874C-A062-9576B11A2911}" type="presOf" srcId="{6FF9B74E-FAD3-C848-B95F-34AD2EFA385F}" destId="{92415304-6826-6247-841B-B77B2B176529}" srcOrd="1" destOrd="0" presId="urn:microsoft.com/office/officeart/2005/8/layout/pyramid1"/>
    <dgm:cxn modelId="{DD4B4C4A-F316-4349-8709-B20CDCE34641}" srcId="{0FC62D16-BCD7-864C-A357-0930463DFBB1}" destId="{6112C512-FBB5-1248-9221-399921CF8FEA}" srcOrd="2" destOrd="0" parTransId="{DA77F202-569B-AC44-8D95-DDA9D79BE398}" sibTransId="{3BEA8FE8-EA44-B344-82BA-B3D197D681C1}"/>
    <dgm:cxn modelId="{81A91D70-EAB9-9146-A80D-D98134D2632A}" type="presOf" srcId="{6112C512-FBB5-1248-9221-399921CF8FEA}" destId="{656E060B-9705-AF43-BDEF-AE2A40291D25}" srcOrd="0" destOrd="0" presId="urn:microsoft.com/office/officeart/2005/8/layout/pyramid1"/>
    <dgm:cxn modelId="{7625228B-B89A-7342-BCCA-34F905DB3205}" srcId="{0FC62D16-BCD7-864C-A357-0930463DFBB1}" destId="{C47AD55A-635D-3047-84D2-EB67FF327BAF}" srcOrd="1" destOrd="0" parTransId="{6FE56D61-5A0D-5E4D-AFA9-7D52000ED1C2}" sibTransId="{1C71FC78-7435-424D-AE31-7ADC8E47C4D3}"/>
    <dgm:cxn modelId="{29EB8C9B-79F1-3140-9BB0-966F980F8E9F}" srcId="{0FC62D16-BCD7-864C-A357-0930463DFBB1}" destId="{6FF9B74E-FAD3-C848-B95F-34AD2EFA385F}" srcOrd="0" destOrd="0" parTransId="{277CD9DC-A3FD-6241-81DC-FF6F0572C994}" sibTransId="{0FDEF595-9432-854A-9544-305D506B8E71}"/>
    <dgm:cxn modelId="{F6C3289D-4233-354B-B041-B91FB839788C}" type="presOf" srcId="{1C7B4817-7050-C44D-BCC5-240D67C4926B}" destId="{90D09443-80B5-9D4F-A6FA-F9ADD0565E99}" srcOrd="0" destOrd="0" presId="urn:microsoft.com/office/officeart/2005/8/layout/pyramid1"/>
    <dgm:cxn modelId="{B2A14DAA-044B-3640-8E7D-84CEC8608DB2}" type="presOf" srcId="{C47AD55A-635D-3047-84D2-EB67FF327BAF}" destId="{CE325345-0EEE-3246-A8FC-17C0604DF0AF}" srcOrd="0" destOrd="0" presId="urn:microsoft.com/office/officeart/2005/8/layout/pyramid1"/>
    <dgm:cxn modelId="{30182AAB-754F-4148-AFBA-D2748104C632}" srcId="{0FC62D16-BCD7-864C-A357-0930463DFBB1}" destId="{1C7B4817-7050-C44D-BCC5-240D67C4926B}" srcOrd="3" destOrd="0" parTransId="{8AEF8E41-6DDE-C347-BEB3-A84FEE3FA971}" sibTransId="{B07346F1-B1B8-7B40-9472-DE6587CCF31C}"/>
    <dgm:cxn modelId="{F12096C7-9197-5C4D-A23A-6606596825A8}" type="presOf" srcId="{6112C512-FBB5-1248-9221-399921CF8FEA}" destId="{A4F8E29C-4CAD-A54A-91C3-08E10512A7AD}" srcOrd="1" destOrd="0" presId="urn:microsoft.com/office/officeart/2005/8/layout/pyramid1"/>
    <dgm:cxn modelId="{8A67B3CA-6443-D44B-A4F1-2FD018EBB281}" type="presOf" srcId="{C47AD55A-635D-3047-84D2-EB67FF327BAF}" destId="{26C03F2D-A5E3-6142-A4A2-C1C636CA8A00}" srcOrd="1" destOrd="0" presId="urn:microsoft.com/office/officeart/2005/8/layout/pyramid1"/>
    <dgm:cxn modelId="{0EC845F1-899F-D948-808D-643D7EBE9E6A}" type="presOf" srcId="{0FC62D16-BCD7-864C-A357-0930463DFBB1}" destId="{7A44C010-CEC0-4A41-95F5-FB403A5384E6}" srcOrd="0" destOrd="0" presId="urn:microsoft.com/office/officeart/2005/8/layout/pyramid1"/>
    <dgm:cxn modelId="{CEE1891B-1F1D-4E4C-9EBD-AAE3781CA32C}" type="presParOf" srcId="{7A44C010-CEC0-4A41-95F5-FB403A5384E6}" destId="{401086EF-42E9-C147-8ED0-C9A024782AC4}" srcOrd="0" destOrd="0" presId="urn:microsoft.com/office/officeart/2005/8/layout/pyramid1"/>
    <dgm:cxn modelId="{31F522C6-0AC4-0242-ABCD-D77D00F31D27}" type="presParOf" srcId="{401086EF-42E9-C147-8ED0-C9A024782AC4}" destId="{030EF6F9-6909-274C-8054-D245228B27E7}" srcOrd="0" destOrd="0" presId="urn:microsoft.com/office/officeart/2005/8/layout/pyramid1"/>
    <dgm:cxn modelId="{395F604C-3795-9545-BBB3-DBD85D16CC68}" type="presParOf" srcId="{401086EF-42E9-C147-8ED0-C9A024782AC4}" destId="{92415304-6826-6247-841B-B77B2B176529}" srcOrd="1" destOrd="0" presId="urn:microsoft.com/office/officeart/2005/8/layout/pyramid1"/>
    <dgm:cxn modelId="{0E8BEAC4-C189-A649-A4A8-1AB3DF143FEF}" type="presParOf" srcId="{7A44C010-CEC0-4A41-95F5-FB403A5384E6}" destId="{1A9BCE00-D5B2-B04C-B5B5-82CEC95FAFE0}" srcOrd="1" destOrd="0" presId="urn:microsoft.com/office/officeart/2005/8/layout/pyramid1"/>
    <dgm:cxn modelId="{EB9FBB31-FA94-0347-B3E9-C6C46C88A345}" type="presParOf" srcId="{1A9BCE00-D5B2-B04C-B5B5-82CEC95FAFE0}" destId="{CE325345-0EEE-3246-A8FC-17C0604DF0AF}" srcOrd="0" destOrd="0" presId="urn:microsoft.com/office/officeart/2005/8/layout/pyramid1"/>
    <dgm:cxn modelId="{87E9DDEA-B8C3-A042-B002-E815BEB99B04}" type="presParOf" srcId="{1A9BCE00-D5B2-B04C-B5B5-82CEC95FAFE0}" destId="{26C03F2D-A5E3-6142-A4A2-C1C636CA8A00}" srcOrd="1" destOrd="0" presId="urn:microsoft.com/office/officeart/2005/8/layout/pyramid1"/>
    <dgm:cxn modelId="{B728CBE4-4D07-C64C-B118-D8DB6EF497D2}" type="presParOf" srcId="{7A44C010-CEC0-4A41-95F5-FB403A5384E6}" destId="{A9A6F20A-0141-7249-BA42-6E12E4894A6E}" srcOrd="2" destOrd="0" presId="urn:microsoft.com/office/officeart/2005/8/layout/pyramid1"/>
    <dgm:cxn modelId="{F81F5E24-741D-C048-8AFB-2CA8F8D0DE2D}" type="presParOf" srcId="{A9A6F20A-0141-7249-BA42-6E12E4894A6E}" destId="{656E060B-9705-AF43-BDEF-AE2A40291D25}" srcOrd="0" destOrd="0" presId="urn:microsoft.com/office/officeart/2005/8/layout/pyramid1"/>
    <dgm:cxn modelId="{3C0F5998-A39F-B145-9F2D-F7D5E4947302}" type="presParOf" srcId="{A9A6F20A-0141-7249-BA42-6E12E4894A6E}" destId="{A4F8E29C-4CAD-A54A-91C3-08E10512A7AD}" srcOrd="1" destOrd="0" presId="urn:microsoft.com/office/officeart/2005/8/layout/pyramid1"/>
    <dgm:cxn modelId="{48E80C1A-2477-8D44-BC82-6F02C18D8E13}" type="presParOf" srcId="{7A44C010-CEC0-4A41-95F5-FB403A5384E6}" destId="{CA4DBAD5-0E6F-EE4B-AD74-E2FCAF5FAB24}" srcOrd="3" destOrd="0" presId="urn:microsoft.com/office/officeart/2005/8/layout/pyramid1"/>
    <dgm:cxn modelId="{ABAE8CA4-3B3E-A24C-BA88-086F415D5682}" type="presParOf" srcId="{CA4DBAD5-0E6F-EE4B-AD74-E2FCAF5FAB24}" destId="{90D09443-80B5-9D4F-A6FA-F9ADD0565E99}" srcOrd="0" destOrd="0" presId="urn:microsoft.com/office/officeart/2005/8/layout/pyramid1"/>
    <dgm:cxn modelId="{B30F6842-8D40-E64D-B39D-596419EFBFB1}" type="presParOf" srcId="{CA4DBAD5-0E6F-EE4B-AD74-E2FCAF5FAB24}" destId="{AF6650FB-8A03-0C4A-8895-3170AFEBB5C0}" srcOrd="1" destOrd="0" presId="urn:microsoft.com/office/officeart/2005/8/layout/pyramid1"/>
    <dgm:cxn modelId="{54499CBA-18E9-2D48-8A74-8BF3A64969F5}" type="presParOf" srcId="{7A44C010-CEC0-4A41-95F5-FB403A5384E6}" destId="{1D43BAB7-F667-1346-B7B0-1396098A60DE}" srcOrd="4" destOrd="0" presId="urn:microsoft.com/office/officeart/2005/8/layout/pyramid1"/>
    <dgm:cxn modelId="{0BA45144-CD39-0949-A21D-0507E4DDF1D3}" type="presParOf" srcId="{1D43BAB7-F667-1346-B7B0-1396098A60DE}" destId="{794A52F6-C0C6-4748-AFFF-DB38097A0A57}" srcOrd="0" destOrd="0" presId="urn:microsoft.com/office/officeart/2005/8/layout/pyramid1"/>
    <dgm:cxn modelId="{878AFD6F-916F-824C-89C5-2D9987874FFE}" type="presParOf" srcId="{1D43BAB7-F667-1346-B7B0-1396098A60DE}" destId="{E9689502-EB94-4E4C-8CFF-7B6C1121C4A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EF6F9-6909-274C-8054-D245228B27E7}">
      <dsp:nvSpPr>
        <dsp:cNvPr id="0" name=""/>
        <dsp:cNvSpPr/>
      </dsp:nvSpPr>
      <dsp:spPr>
        <a:xfrm>
          <a:off x="2801411" y="0"/>
          <a:ext cx="1400705" cy="944453"/>
        </a:xfrm>
        <a:prstGeom prst="trapezoid">
          <a:avLst>
            <a:gd name="adj" fmla="val 7415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设计实现</a:t>
          </a:r>
          <a:endParaRPr lang="en-US" sz="2300" kern="1200" dirty="0"/>
        </a:p>
      </dsp:txBody>
      <dsp:txXfrm>
        <a:off x="2801411" y="0"/>
        <a:ext cx="1400705" cy="944453"/>
      </dsp:txXfrm>
    </dsp:sp>
    <dsp:sp modelId="{CE325345-0EEE-3246-A8FC-17C0604DF0AF}">
      <dsp:nvSpPr>
        <dsp:cNvPr id="0" name=""/>
        <dsp:cNvSpPr/>
      </dsp:nvSpPr>
      <dsp:spPr>
        <a:xfrm>
          <a:off x="2101058" y="944453"/>
          <a:ext cx="2801411" cy="944453"/>
        </a:xfrm>
        <a:prstGeom prst="trapezoid">
          <a:avLst>
            <a:gd name="adj" fmla="val 7415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最佳实践支持</a:t>
          </a:r>
          <a:endParaRPr lang="en-US" sz="2300" kern="1200" dirty="0"/>
        </a:p>
      </dsp:txBody>
      <dsp:txXfrm>
        <a:off x="2591305" y="944453"/>
        <a:ext cx="1820917" cy="944453"/>
      </dsp:txXfrm>
    </dsp:sp>
    <dsp:sp modelId="{656E060B-9705-AF43-BDEF-AE2A40291D25}">
      <dsp:nvSpPr>
        <dsp:cNvPr id="0" name=""/>
        <dsp:cNvSpPr/>
      </dsp:nvSpPr>
      <dsp:spPr>
        <a:xfrm>
          <a:off x="1400705" y="1888906"/>
          <a:ext cx="4202117" cy="944453"/>
        </a:xfrm>
        <a:prstGeom prst="trapezoid">
          <a:avLst>
            <a:gd name="adj" fmla="val 7415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DGL知识培训</a:t>
          </a:r>
          <a:endParaRPr lang="en-US" sz="2300" kern="1200" dirty="0"/>
        </a:p>
      </dsp:txBody>
      <dsp:txXfrm>
        <a:off x="2136076" y="1888906"/>
        <a:ext cx="2731376" cy="944453"/>
      </dsp:txXfrm>
    </dsp:sp>
    <dsp:sp modelId="{90D09443-80B5-9D4F-A6FA-F9ADD0565E99}">
      <dsp:nvSpPr>
        <dsp:cNvPr id="0" name=""/>
        <dsp:cNvSpPr/>
      </dsp:nvSpPr>
      <dsp:spPr>
        <a:xfrm>
          <a:off x="700352" y="2833359"/>
          <a:ext cx="5602823" cy="944453"/>
        </a:xfrm>
        <a:prstGeom prst="trapezoid">
          <a:avLst>
            <a:gd name="adj" fmla="val 7415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研讨发现业务场景</a:t>
          </a:r>
          <a:endParaRPr lang="en-US" sz="2300" kern="1200" dirty="0"/>
        </a:p>
      </dsp:txBody>
      <dsp:txXfrm>
        <a:off x="1680846" y="2833359"/>
        <a:ext cx="3641835" cy="944453"/>
      </dsp:txXfrm>
    </dsp:sp>
    <dsp:sp modelId="{794A52F6-C0C6-4748-AFFF-DB38097A0A57}">
      <dsp:nvSpPr>
        <dsp:cNvPr id="0" name=""/>
        <dsp:cNvSpPr/>
      </dsp:nvSpPr>
      <dsp:spPr>
        <a:xfrm>
          <a:off x="0" y="3777812"/>
          <a:ext cx="7003529" cy="944453"/>
        </a:xfrm>
        <a:prstGeom prst="trapezoid">
          <a:avLst>
            <a:gd name="adj" fmla="val 74154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>
                  <a:lumMod val="75000"/>
                </a:schemeClr>
              </a:solidFill>
            </a:rPr>
            <a:t>（算法</a:t>
          </a:r>
          <a:r>
            <a:rPr lang="en-US" altLang="zh-CN" sz="2300" kern="1200" dirty="0">
              <a:solidFill>
                <a:schemeClr val="bg1">
                  <a:lumMod val="75000"/>
                </a:schemeClr>
              </a:solidFill>
            </a:rPr>
            <a:t>/</a:t>
          </a:r>
          <a:r>
            <a:rPr lang="zh-CN" altLang="en-US" sz="2300" kern="1200" dirty="0">
              <a:solidFill>
                <a:schemeClr val="bg1">
                  <a:lumMod val="75000"/>
                </a:schemeClr>
              </a:solidFill>
            </a:rPr>
            <a:t>系统等科学研究）</a:t>
          </a:r>
          <a:endParaRPr lang="en-US" sz="23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225617" y="3777812"/>
        <a:ext cx="4552293" cy="944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5">
            <a:extLst>
              <a:ext uri="{FF2B5EF4-FFF2-40B4-BE49-F238E27FC236}">
                <a16:creationId xmlns:a16="http://schemas.microsoft.com/office/drawing/2014/main" id="{C9A019E1-4791-3842-BADC-73544584A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4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134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761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98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31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85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8269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63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1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26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90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7538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9829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601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3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mlc/dgl/" TargetMode="External"/><Relationship Id="rId5" Type="http://schemas.openxmlformats.org/officeDocument/2006/relationships/hyperlink" Target="https://www.dgl.ai/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图神经网络与</a:t>
            </a:r>
            <a:r>
              <a:rPr lang="en-US" altLang="zh-CN" dirty="0"/>
              <a:t>DGL</a:t>
            </a:r>
            <a:r>
              <a:rPr lang="zh-CN" altLang="en-US" dirty="0"/>
              <a:t>简介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b="1" dirty="0"/>
              <a:t>DGL</a:t>
            </a:r>
            <a:r>
              <a:rPr lang="zh-CN" altLang="en-US" b="1" dirty="0"/>
              <a:t>实验室</a:t>
            </a:r>
            <a:endParaRPr lang="en-US" altLang="zh-CN" b="1" dirty="0"/>
          </a:p>
          <a:p>
            <a:r>
              <a:rPr lang="en-US" altLang="zh-CN" b="1" dirty="0"/>
              <a:t>Jian</a:t>
            </a:r>
            <a:r>
              <a:rPr lang="zh-CN" altLang="en-US" b="1" dirty="0"/>
              <a:t> </a:t>
            </a:r>
            <a:r>
              <a:rPr lang="en-US" altLang="zh-CN" b="1" dirty="0"/>
              <a:t>Zhang</a:t>
            </a:r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1958" y="2388360"/>
            <a:ext cx="3392280" cy="37126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A9B28-E429-1B4E-B3E9-61F318C3C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2945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——RGCN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31" y="3814311"/>
            <a:ext cx="4069938" cy="209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RGCN</a:t>
            </a:r>
            <a:r>
              <a:rPr lang="zh-CN" altLang="en-US" sz="2400" dirty="0"/>
              <a:t> </a:t>
            </a:r>
            <a:r>
              <a:rPr lang="en-US" altLang="zh-CN" sz="2400" dirty="0"/>
              <a:t>(Relational GCN)</a:t>
            </a:r>
            <a:r>
              <a:rPr lang="zh-CN" altLang="en-US" sz="2400" dirty="0"/>
              <a:t> 解决网络里节点之间有多种关系的情况。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是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的连接关系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  <a:blipFill>
                <a:blip r:embed="rId4"/>
                <a:stretch>
                  <a:fillRect l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928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7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482" y="2521685"/>
            <a:ext cx="5786849" cy="28071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CF883C-827F-2844-8D3B-E85AE3C50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——GAT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299" b="-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753762" y="1690688"/>
            <a:ext cx="986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</a:t>
            </a:r>
            <a:r>
              <a:rPr lang="zh-CN" altLang="en-US" sz="2400" dirty="0"/>
              <a:t> </a:t>
            </a:r>
            <a:r>
              <a:rPr lang="en-US" altLang="zh-CN" sz="2400" dirty="0"/>
              <a:t>(Graph </a:t>
            </a:r>
            <a:r>
              <a:rPr lang="en-US" altLang="zh-CN" sz="2400" dirty="0" err="1"/>
              <a:t>AttenTion</a:t>
            </a:r>
            <a:r>
              <a:rPr lang="en-US" altLang="zh-CN" sz="2400" dirty="0"/>
              <a:t> Network</a:t>
            </a:r>
            <a:r>
              <a:rPr lang="zh-CN" altLang="en-US" sz="2400" dirty="0"/>
              <a:t>，图注意力网络</a:t>
            </a:r>
            <a:r>
              <a:rPr lang="en-US" altLang="zh-CN" sz="2400" dirty="0"/>
              <a:t>)</a:t>
            </a:r>
            <a:r>
              <a:rPr lang="en-US" sz="2400" dirty="0"/>
              <a:t> </a:t>
            </a:r>
            <a:r>
              <a:rPr lang="zh-CN" altLang="en-US" sz="2400" dirty="0"/>
              <a:t>通过对于邻居的信息加上权重，从而实现了选择性的聚积信息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4C06D-8BEF-1C4E-86DB-9C1421574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17093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</a:t>
            </a:r>
            <a:r>
              <a:rPr lang="en-US" dirty="0" err="1"/>
              <a:t>GraphSage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96ED6-0F3C-4940-843B-92D1A8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6" y="2542798"/>
            <a:ext cx="4080734" cy="7485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FA748-5D33-3B42-81CA-4C918F8421CD}"/>
              </a:ext>
            </a:extLst>
          </p:cNvPr>
          <p:cNvGrpSpPr/>
          <p:nvPr/>
        </p:nvGrpSpPr>
        <p:grpSpPr>
          <a:xfrm>
            <a:off x="3550026" y="1690688"/>
            <a:ext cx="2341332" cy="1037585"/>
            <a:chOff x="8706547" y="3693226"/>
            <a:chExt cx="2341332" cy="103758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D44983-BC8B-E14E-9FD8-A7206ADCD3B3}"/>
                </a:ext>
              </a:extLst>
            </p:cNvPr>
            <p:cNvSpPr/>
            <p:nvPr/>
          </p:nvSpPr>
          <p:spPr>
            <a:xfrm>
              <a:off x="9310255" y="36932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036BF9-7FD5-5C45-B94F-79EE539F087E}"/>
                </a:ext>
              </a:extLst>
            </p:cNvPr>
            <p:cNvSpPr/>
            <p:nvPr/>
          </p:nvSpPr>
          <p:spPr>
            <a:xfrm>
              <a:off x="8706547" y="42764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BD07F-840A-8F43-BDBE-FB87A9EA7DA0}"/>
                </a:ext>
              </a:extLst>
            </p:cNvPr>
            <p:cNvSpPr/>
            <p:nvPr/>
          </p:nvSpPr>
          <p:spPr>
            <a:xfrm>
              <a:off x="10795879" y="4478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DA00F-2408-0449-855F-745486FC8E6A}"/>
                </a:ext>
              </a:extLst>
            </p:cNvPr>
            <p:cNvSpPr/>
            <p:nvPr/>
          </p:nvSpPr>
          <p:spPr>
            <a:xfrm>
              <a:off x="9968933" y="4226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BA4862-1B9E-A64F-A48A-F3B11C6A288E}"/>
                </a:ext>
              </a:extLst>
            </p:cNvPr>
            <p:cNvCxnSpPr>
              <a:stCxn id="8" idx="3"/>
              <a:endCxn id="11" idx="7"/>
            </p:cNvCxnSpPr>
            <p:nvPr/>
          </p:nvCxnSpPr>
          <p:spPr>
            <a:xfrm flipH="1">
              <a:off x="8921642" y="3908321"/>
              <a:ext cx="425518" cy="405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941682-9E09-3948-8AB4-02381D36EDF4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9525350" y="3908321"/>
              <a:ext cx="480488" cy="3553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5F639F-B075-D649-8056-BA97E3A380D7}"/>
                </a:ext>
              </a:extLst>
            </p:cNvPr>
            <p:cNvCxnSpPr>
              <a:cxnSpLocks/>
              <a:stCxn id="13" idx="2"/>
              <a:endCxn id="11" idx="6"/>
            </p:cNvCxnSpPr>
            <p:nvPr/>
          </p:nvCxnSpPr>
          <p:spPr>
            <a:xfrm flipH="1">
              <a:off x="8958547" y="4352811"/>
              <a:ext cx="1010386" cy="49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B2C715-347A-954E-A2DF-47E95F32215D}"/>
                </a:ext>
              </a:extLst>
            </p:cNvPr>
            <p:cNvCxnSpPr>
              <a:cxnSpLocks/>
              <a:stCxn id="12" idx="1"/>
              <a:endCxn id="13" idx="6"/>
            </p:cNvCxnSpPr>
            <p:nvPr/>
          </p:nvCxnSpPr>
          <p:spPr>
            <a:xfrm flipH="1" flipV="1">
              <a:off x="10220933" y="4352811"/>
              <a:ext cx="611851" cy="162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1F1CC2-2EC1-6542-9589-9C0C93A5D54A}"/>
              </a:ext>
            </a:extLst>
          </p:cNvPr>
          <p:cNvGraphicFramePr>
            <a:graphicFrameLocks noGrp="1"/>
          </p:cNvGraphicFramePr>
          <p:nvPr/>
        </p:nvGraphicFramePr>
        <p:xfrm>
          <a:off x="517947" y="4694068"/>
          <a:ext cx="189686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118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53415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531315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6DDD974-03D3-284A-B694-8608AA01FF2D}"/>
              </a:ext>
            </a:extLst>
          </p:cNvPr>
          <p:cNvSpPr txBox="1"/>
          <p:nvPr/>
        </p:nvSpPr>
        <p:spPr>
          <a:xfrm>
            <a:off x="431548" y="1802811"/>
            <a:ext cx="301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0,1,2,3</a:t>
            </a:r>
          </a:p>
          <a:p>
            <a:r>
              <a:rPr lang="en-US" dirty="0"/>
              <a:t>Edges: (0,1), (0,2), (1,2), (2,3)</a:t>
            </a:r>
          </a:p>
          <a:p>
            <a:r>
              <a:rPr lang="en-US" dirty="0"/>
              <a:t>Features: (3, 1), 3-d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BDF866-B523-C746-8CFF-CF0E8CF6977F}"/>
              </a:ext>
            </a:extLst>
          </p:cNvPr>
          <p:cNvGraphicFramePr>
            <a:graphicFrameLocks noGrp="1"/>
          </p:cNvGraphicFramePr>
          <p:nvPr/>
        </p:nvGraphicFramePr>
        <p:xfrm>
          <a:off x="2966107" y="4679141"/>
          <a:ext cx="360869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75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5665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477212">
                  <a:extLst>
                    <a:ext uri="{9D8B030D-6E8A-4147-A177-3AD203B41FA5}">
                      <a16:colId xmlns:a16="http://schemas.microsoft.com/office/drawing/2014/main" val="1536446299"/>
                    </a:ext>
                  </a:extLst>
                </a:gridCol>
                <a:gridCol w="477213">
                  <a:extLst>
                    <a:ext uri="{9D8B030D-6E8A-4147-A177-3AD203B41FA5}">
                      <a16:colId xmlns:a16="http://schemas.microsoft.com/office/drawing/2014/main" val="31411024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760086209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13319-3C94-B44C-9651-EF0CABFE0AEA}"/>
              </a:ext>
            </a:extLst>
          </p:cNvPr>
          <p:cNvCxnSpPr>
            <a:cxnSpLocks/>
          </p:cNvCxnSpPr>
          <p:nvPr/>
        </p:nvCxnSpPr>
        <p:spPr>
          <a:xfrm flipV="1">
            <a:off x="2385043" y="4900730"/>
            <a:ext cx="592941" cy="75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855A4F-0D53-6E4A-93D5-A7E38D8D05BC}"/>
              </a:ext>
            </a:extLst>
          </p:cNvPr>
          <p:cNvCxnSpPr>
            <a:cxnSpLocks/>
          </p:cNvCxnSpPr>
          <p:nvPr/>
        </p:nvCxnSpPr>
        <p:spPr>
          <a:xfrm flipV="1">
            <a:off x="2385045" y="4930666"/>
            <a:ext cx="592939" cy="30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0F6FAF-CD1F-6246-9ED9-8C3758D83D7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3676026" y="1816688"/>
            <a:ext cx="477708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1EBA0D-FF42-FC4E-8AA5-EDFA0228E0E5}"/>
              </a:ext>
            </a:extLst>
          </p:cNvPr>
          <p:cNvCxnSpPr>
            <a:cxnSpLocks/>
            <a:stCxn id="13" idx="0"/>
            <a:endCxn id="8" idx="6"/>
          </p:cNvCxnSpPr>
          <p:nvPr/>
        </p:nvCxnSpPr>
        <p:spPr>
          <a:xfrm flipH="1" flipV="1">
            <a:off x="4405734" y="1816688"/>
            <a:ext cx="532678" cy="40758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B98D7-7735-AF42-BD52-D996E089B938}"/>
              </a:ext>
            </a:extLst>
          </p:cNvPr>
          <p:cNvCxnSpPr>
            <a:cxnSpLocks/>
          </p:cNvCxnSpPr>
          <p:nvPr/>
        </p:nvCxnSpPr>
        <p:spPr>
          <a:xfrm flipV="1">
            <a:off x="2385044" y="5278501"/>
            <a:ext cx="592936" cy="377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80E7D5-B23A-294A-BD18-286EDB1B47B7}"/>
              </a:ext>
            </a:extLst>
          </p:cNvPr>
          <p:cNvCxnSpPr>
            <a:cxnSpLocks/>
          </p:cNvCxnSpPr>
          <p:nvPr/>
        </p:nvCxnSpPr>
        <p:spPr>
          <a:xfrm>
            <a:off x="2385043" y="4900730"/>
            <a:ext cx="592939" cy="3354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C2DAB-B53B-A647-95FA-767A44E87420}"/>
              </a:ext>
            </a:extLst>
          </p:cNvPr>
          <p:cNvCxnSpPr>
            <a:cxnSpLocks/>
            <a:stCxn id="8" idx="4"/>
            <a:endCxn id="11" idx="6"/>
          </p:cNvCxnSpPr>
          <p:nvPr/>
        </p:nvCxnSpPr>
        <p:spPr>
          <a:xfrm flipH="1">
            <a:off x="3802026" y="1942688"/>
            <a:ext cx="477708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EFF72-8240-1C48-A5C7-831A4871131B}"/>
              </a:ext>
            </a:extLst>
          </p:cNvPr>
          <p:cNvCxnSpPr>
            <a:cxnSpLocks/>
            <a:stCxn id="13" idx="3"/>
            <a:endCxn id="11" idx="5"/>
          </p:cNvCxnSpPr>
          <p:nvPr/>
        </p:nvCxnSpPr>
        <p:spPr>
          <a:xfrm flipH="1">
            <a:off x="3765121" y="2439368"/>
            <a:ext cx="1084196" cy="496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C340A59-2C9F-CB49-8ACE-F1883735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20" y="2999143"/>
            <a:ext cx="3018352" cy="1575617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72EA70-1188-2C45-8214-E68BB65CF1AE}"/>
              </a:ext>
            </a:extLst>
          </p:cNvPr>
          <p:cNvGraphicFramePr>
            <a:graphicFrameLocks noGrp="1"/>
          </p:cNvGraphicFramePr>
          <p:nvPr/>
        </p:nvGraphicFramePr>
        <p:xfrm>
          <a:off x="7090109" y="3961762"/>
          <a:ext cx="143668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0">
                  <a:extLst>
                    <a:ext uri="{9D8B030D-6E8A-4147-A177-3AD203B41FA5}">
                      <a16:colId xmlns:a16="http://schemas.microsoft.com/office/drawing/2014/main" val="2248800884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2648536878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3914158931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1535532756"/>
                    </a:ext>
                  </a:extLst>
                </a:gridCol>
              </a:tblGrid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09616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7100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0431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6039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0642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2819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A03A025-07E5-5540-A985-22F2E834F176}"/>
              </a:ext>
            </a:extLst>
          </p:cNvPr>
          <p:cNvSpPr txBox="1"/>
          <p:nvPr/>
        </p:nvSpPr>
        <p:spPr>
          <a:xfrm>
            <a:off x="7428740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</a:t>
            </a:r>
            <a:r>
              <a:rPr lang="en-US" i="1" baseline="30000" dirty="0"/>
              <a:t>1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8A0B17D-E3D4-674B-904D-58BE6C45772E}"/>
              </a:ext>
            </a:extLst>
          </p:cNvPr>
          <p:cNvGraphicFramePr>
            <a:graphicFrameLocks noGrp="1"/>
          </p:cNvGraphicFramePr>
          <p:nvPr/>
        </p:nvGraphicFramePr>
        <p:xfrm>
          <a:off x="9116922" y="4679141"/>
          <a:ext cx="27584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460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5642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17516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629393">
                  <a:extLst>
                    <a:ext uri="{9D8B030D-6E8A-4147-A177-3AD203B41FA5}">
                      <a16:colId xmlns:a16="http://schemas.microsoft.com/office/drawing/2014/main" val="1028895766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4129B5B-4CB9-8646-B9B0-7D3582864A00}"/>
              </a:ext>
            </a:extLst>
          </p:cNvPr>
          <p:cNvSpPr txBox="1"/>
          <p:nvPr/>
        </p:nvSpPr>
        <p:spPr>
          <a:xfrm>
            <a:off x="1025421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F2305-785D-BF45-A113-2B0A42F7B4B6}"/>
              </a:ext>
            </a:extLst>
          </p:cNvPr>
          <p:cNvSpPr txBox="1"/>
          <p:nvPr/>
        </p:nvSpPr>
        <p:spPr>
          <a:xfrm>
            <a:off x="10116414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1</a:t>
            </a:r>
          </a:p>
        </p:txBody>
      </p:sp>
      <p:sp>
        <p:nvSpPr>
          <p:cNvPr id="63" name="Summing Junction 62">
            <a:extLst>
              <a:ext uri="{FF2B5EF4-FFF2-40B4-BE49-F238E27FC236}">
                <a16:creationId xmlns:a16="http://schemas.microsoft.com/office/drawing/2014/main" id="{2741D90B-E33D-EC43-ABE2-04A14104ED64}"/>
              </a:ext>
            </a:extLst>
          </p:cNvPr>
          <p:cNvSpPr/>
          <p:nvPr/>
        </p:nvSpPr>
        <p:spPr>
          <a:xfrm>
            <a:off x="6643037" y="5234236"/>
            <a:ext cx="371959" cy="362803"/>
          </a:xfrm>
          <a:prstGeom prst="flowChartSummingJunction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94425146-39B9-7845-9698-0F11D41D6142}"/>
              </a:ext>
            </a:extLst>
          </p:cNvPr>
          <p:cNvSpPr/>
          <p:nvPr/>
        </p:nvSpPr>
        <p:spPr>
          <a:xfrm>
            <a:off x="8618777" y="5223447"/>
            <a:ext cx="418454" cy="36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12B8E-D1A0-5A46-AD06-1F973868EBF2}"/>
              </a:ext>
            </a:extLst>
          </p:cNvPr>
          <p:cNvSpPr txBox="1"/>
          <p:nvPr/>
        </p:nvSpPr>
        <p:spPr>
          <a:xfrm>
            <a:off x="8485886" y="4883803"/>
            <a:ext cx="68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5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122107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>
                <a:solidFill>
                  <a:schemeClr val="accent1"/>
                </a:solidFill>
              </a:rPr>
              <a:t>强大易用的框架工具助力机器学习和深度学习的广泛应用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85C166-F03C-5643-9108-5975A81D0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DGL</a:t>
            </a:r>
            <a:r>
              <a:rPr lang="zh-CN" altLang="en-US" dirty="0"/>
              <a:t>在图神经网络系统中的位置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474686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</a:t>
              </a:r>
              <a:r>
                <a:rPr lang="zh-CN" altLang="en-US" sz="1500" dirty="0">
                  <a:latin typeface="Calibri" panose="020F0502020204030204" pitchFamily="34" charset="0"/>
                </a:rPr>
                <a:t>来自</a:t>
              </a:r>
              <a:r>
                <a:rPr lang="en-US" sz="1500" dirty="0">
                  <a:latin typeface="Calibri" panose="020F0502020204030204" pitchFamily="34" charset="0"/>
                </a:rPr>
                <a:t>Graph Attention Network [ICLR’18]</a:t>
              </a:r>
              <a:r>
                <a:rPr lang="zh-CN" altLang="en-US" sz="1500" dirty="0">
                  <a:latin typeface="Calibri" panose="020F0502020204030204" pitchFamily="34" charset="0"/>
                </a:rPr>
                <a:t>论文的作者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</a:rPr>
                <a:t>只使用</a:t>
              </a:r>
              <a:r>
                <a:rPr lang="en-US" sz="3200" dirty="0">
                  <a:solidFill>
                    <a:schemeClr val="accent1"/>
                  </a:solidFill>
                </a:rPr>
                <a:t>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是很难开发实现</a:t>
              </a:r>
              <a:r>
                <a:rPr lang="en-US" altLang="zh-CN" sz="3200" dirty="0">
                  <a:solidFill>
                    <a:schemeClr val="accent1"/>
                  </a:solidFill>
                </a:rPr>
                <a:t>GNN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的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CAA48A-C78F-B04B-BB46-71FFEA410AC4}"/>
              </a:ext>
            </a:extLst>
          </p:cNvPr>
          <p:cNvGrpSpPr/>
          <p:nvPr/>
        </p:nvGrpSpPr>
        <p:grpSpPr>
          <a:xfrm>
            <a:off x="567157" y="1781001"/>
            <a:ext cx="11076973" cy="4455879"/>
            <a:chOff x="567157" y="1781001"/>
            <a:chExt cx="11076973" cy="44558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A2A1CF-C09F-7F4D-9A5E-DEEA07519034}"/>
                </a:ext>
              </a:extLst>
            </p:cNvPr>
            <p:cNvGrpSpPr/>
            <p:nvPr/>
          </p:nvGrpSpPr>
          <p:grpSpPr>
            <a:xfrm>
              <a:off x="567157" y="1781001"/>
              <a:ext cx="11076973" cy="4132813"/>
              <a:chOff x="567157" y="2172892"/>
              <a:chExt cx="11076973" cy="413281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BBDDA3F-431C-3E40-96F7-9AAB652C7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9232" y="2823865"/>
                <a:ext cx="6412821" cy="348184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6D1A92-2FFA-7A4E-A8F5-6549432E3A72}"/>
                  </a:ext>
                </a:extLst>
              </p:cNvPr>
              <p:cNvSpPr/>
              <p:nvPr/>
            </p:nvSpPr>
            <p:spPr>
              <a:xfrm>
                <a:off x="567157" y="2172892"/>
                <a:ext cx="1107697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accent1"/>
                    </a:solidFill>
                  </a:rPr>
                  <a:t>DGL</a:t>
                </a:r>
                <a:r>
                  <a:rPr lang="zh-CN" altLang="en-US" sz="3000" dirty="0">
                    <a:solidFill>
                      <a:schemeClr val="accent1"/>
                    </a:solidFill>
                  </a:rPr>
                  <a:t>让编写实现图神经网络更加简单和易于快速应用进业务场景</a:t>
                </a:r>
                <a:endParaRPr lang="en-US" sz="30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4C48CA-D8AC-F847-A622-D00A987EB935}"/>
                </a:ext>
              </a:extLst>
            </p:cNvPr>
            <p:cNvSpPr txBox="1"/>
            <p:nvPr/>
          </p:nvSpPr>
          <p:spPr>
            <a:xfrm>
              <a:off x="2899232" y="5929103"/>
              <a:ext cx="6412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5"/>
                </a:rPr>
                <a:t>https://www.dgl.ai</a:t>
              </a:r>
              <a:r>
                <a:rPr lang="en-US" sz="1400" dirty="0"/>
                <a:t>                           </a:t>
              </a:r>
              <a:r>
                <a:rPr lang="en-US" sz="1400" dirty="0">
                  <a:hlinkClick r:id="rId6"/>
                </a:rPr>
                <a:t>https://github.com/dmlc/dgl/</a:t>
              </a:r>
              <a:r>
                <a:rPr lang="en-US" sz="1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39349" y="3842466"/>
            <a:ext cx="11521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4AC5E2-ECF9-DF45-A1C5-883AF73DC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1"/>
          <a:stretch/>
        </p:blipFill>
        <p:spPr>
          <a:xfrm>
            <a:off x="8254318" y="4003139"/>
            <a:ext cx="3506299" cy="2402497"/>
          </a:xfrm>
          <a:prstGeom prst="rect">
            <a:avLst/>
          </a:prstGeom>
        </p:spPr>
      </p:pic>
      <p:grpSp>
        <p:nvGrpSpPr>
          <p:cNvPr id="50" name="组合 75">
            <a:extLst>
              <a:ext uri="{FF2B5EF4-FFF2-40B4-BE49-F238E27FC236}">
                <a16:creationId xmlns:a16="http://schemas.microsoft.com/office/drawing/2014/main" id="{35FF2494-2554-5A40-845F-4E6A43477CED}"/>
              </a:ext>
            </a:extLst>
          </p:cNvPr>
          <p:cNvGrpSpPr/>
          <p:nvPr/>
        </p:nvGrpSpPr>
        <p:grpSpPr>
          <a:xfrm>
            <a:off x="7389798" y="1189781"/>
            <a:ext cx="2787385" cy="2762859"/>
            <a:chOff x="214710" y="678838"/>
            <a:chExt cx="2090539" cy="1849267"/>
          </a:xfrm>
        </p:grpSpPr>
        <p:grpSp>
          <p:nvGrpSpPr>
            <p:cNvPr id="51" name="组合 76">
              <a:extLst>
                <a:ext uri="{FF2B5EF4-FFF2-40B4-BE49-F238E27FC236}">
                  <a16:creationId xmlns:a16="http://schemas.microsoft.com/office/drawing/2014/main" id="{62285778-F3A3-0643-B8A7-1B491361AAAB}"/>
                </a:ext>
              </a:extLst>
            </p:cNvPr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68" name="椭圆 78">
                <a:extLst>
                  <a:ext uri="{FF2B5EF4-FFF2-40B4-BE49-F238E27FC236}">
                    <a16:creationId xmlns:a16="http://schemas.microsoft.com/office/drawing/2014/main" id="{802DEBB4-6929-FE43-B241-F8D24A8BB33E}"/>
                  </a:ext>
                </a:extLst>
              </p:cNvPr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9" name="直接连接符 79">
                <a:extLst>
                  <a:ext uri="{FF2B5EF4-FFF2-40B4-BE49-F238E27FC236}">
                    <a16:creationId xmlns:a16="http://schemas.microsoft.com/office/drawing/2014/main" id="{549BE0D9-76D2-9141-AC29-1BCA00882907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2B1FDB-88C7-1C4E-801B-25D3FFDB09BD}"/>
                </a:ext>
              </a:extLst>
            </p:cNvPr>
            <p:cNvSpPr txBox="1"/>
            <p:nvPr/>
          </p:nvSpPr>
          <p:spPr>
            <a:xfrm>
              <a:off x="214710" y="678838"/>
              <a:ext cx="2090539" cy="88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正式支持</a:t>
              </a:r>
              <a:r>
                <a:rPr lang="en-US" altLang="zh-CN" sz="1867" dirty="0">
                  <a:latin typeface="Calibri" panose="020F0502020204030204" pitchFamily="34" charset="0"/>
                </a:rPr>
                <a:t>TensorFlow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DGL-KE/DGL-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LifeSci</a:t>
              </a:r>
              <a:r>
                <a:rPr lang="zh-CN" altLang="en-US" sz="1867" dirty="0">
                  <a:latin typeface="Calibri" panose="020F0502020204030204" pitchFamily="34" charset="0"/>
                </a:rPr>
                <a:t>包发布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新采样方法</a:t>
              </a: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AA3B86-1093-3941-A32C-BDEA70B9E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简史</a:t>
            </a:r>
            <a:endParaRPr lang="en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3340" y="3746455"/>
            <a:ext cx="601446" cy="467319"/>
            <a:chOff x="107504" y="2355726"/>
            <a:chExt cx="451085" cy="350489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9822" y="3762452"/>
            <a:ext cx="601446" cy="467319"/>
            <a:chOff x="170568" y="2355726"/>
            <a:chExt cx="451085" cy="350489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0568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2019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36161" y="3741123"/>
            <a:ext cx="601446" cy="467319"/>
            <a:chOff x="107504" y="2355726"/>
            <a:chExt cx="451085" cy="350489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2020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9403" y="3746456"/>
            <a:ext cx="1632181" cy="2247299"/>
            <a:chOff x="539552" y="2355726"/>
            <a:chExt cx="1224136" cy="1685474"/>
          </a:xfrm>
        </p:grpSpPr>
        <p:grpSp>
          <p:nvGrpSpPr>
            <p:cNvPr id="29" name="组合 28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2" name="直接连接符 31"/>
              <p:cNvCxnSpPr>
                <a:stCxn id="31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539552" y="3417952"/>
              <a:ext cx="1224136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第一版</a:t>
              </a:r>
              <a:endParaRPr lang="en-US" altLang="zh-CN" sz="2400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原型</a:t>
              </a:r>
              <a:r>
                <a:rPr lang="en-US" altLang="zh-CN" sz="2400" dirty="0">
                  <a:latin typeface="Calibri" panose="020F0502020204030204" pitchFamily="34" charset="0"/>
                </a:rPr>
                <a:t> 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53760" y="2282579"/>
            <a:ext cx="2016224" cy="1693714"/>
            <a:chOff x="425192" y="1257819"/>
            <a:chExt cx="1512168" cy="1270286"/>
          </a:xfrm>
        </p:grpSpPr>
        <p:grpSp>
          <p:nvGrpSpPr>
            <p:cNvPr id="34" name="组合 33"/>
            <p:cNvGrpSpPr/>
            <p:nvPr/>
          </p:nvGrpSpPr>
          <p:grpSpPr>
            <a:xfrm>
              <a:off x="1095087" y="1604068"/>
              <a:ext cx="172379" cy="924037"/>
              <a:chOff x="1095087" y="1604068"/>
              <a:chExt cx="172379" cy="92403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7" name="直接连接符 36"/>
              <p:cNvCxnSpPr>
                <a:cxnSpLocks/>
                <a:stCxn id="36" idx="0"/>
                <a:endCxn id="35" idx="2"/>
              </p:cNvCxnSpPr>
              <p:nvPr/>
            </p:nvCxnSpPr>
            <p:spPr>
              <a:xfrm flipH="1" flipV="1">
                <a:off x="1181276" y="1604068"/>
                <a:ext cx="1" cy="7516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25192" y="1257819"/>
              <a:ext cx="151216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正式开发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04464" y="3741123"/>
            <a:ext cx="1502432" cy="2524298"/>
            <a:chOff x="629725" y="2355726"/>
            <a:chExt cx="1126824" cy="1893223"/>
          </a:xfrm>
        </p:grpSpPr>
        <p:grpSp>
          <p:nvGrpSpPr>
            <p:cNvPr id="54" name="组合 53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7" name="直接连接符 56"/>
              <p:cNvCxnSpPr>
                <a:stCxn id="56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629725" y="3417952"/>
              <a:ext cx="1126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V0.1</a:t>
              </a:r>
            </a:p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Calibri" panose="020F0502020204030204" pitchFamily="34" charset="0"/>
                </a:rPr>
                <a:t>(NeurIPS’18)</a:t>
              </a:r>
              <a:endParaRPr lang="zh-CN" altLang="en-US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  <a:p>
              <a:pPr algn="ctr"/>
              <a:endParaRPr lang="zh-CN" altLang="en-US" sz="240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91745" y="1910640"/>
            <a:ext cx="1632180" cy="2039020"/>
            <a:chOff x="558723" y="1163327"/>
            <a:chExt cx="1224135" cy="1364778"/>
          </a:xfrm>
        </p:grpSpPr>
        <p:grpSp>
          <p:nvGrpSpPr>
            <p:cNvPr id="59" name="组合 58"/>
            <p:cNvGrpSpPr/>
            <p:nvPr/>
          </p:nvGrpSpPr>
          <p:grpSpPr>
            <a:xfrm>
              <a:off x="1095087" y="1749468"/>
              <a:ext cx="172379" cy="778637"/>
              <a:chOff x="1095087" y="1749468"/>
              <a:chExt cx="172379" cy="778637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2" name="直接连接符 61"/>
              <p:cNvCxnSpPr>
                <a:stCxn id="61" idx="0"/>
              </p:cNvCxnSpPr>
              <p:nvPr/>
            </p:nvCxnSpPr>
            <p:spPr>
              <a:xfrm flipH="1" flipV="1">
                <a:off x="1181276" y="1749468"/>
                <a:ext cx="1" cy="6062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558723" y="1163327"/>
              <a:ext cx="1224135" cy="5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V0.2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图采样</a:t>
              </a:r>
              <a:r>
                <a:rPr lang="en-US" altLang="zh-CN" sz="1867" dirty="0">
                  <a:latin typeface="Calibri" panose="020F0502020204030204" pitchFamily="34" charset="0"/>
                </a:rPr>
                <a:t>APIs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17736" y="3703734"/>
            <a:ext cx="2688299" cy="2026993"/>
            <a:chOff x="173164" y="2355726"/>
            <a:chExt cx="2016224" cy="1520244"/>
          </a:xfrm>
        </p:grpSpPr>
        <p:grpSp>
          <p:nvGrpSpPr>
            <p:cNvPr id="64" name="组合 63"/>
            <p:cNvGrpSpPr/>
            <p:nvPr/>
          </p:nvGrpSpPr>
          <p:grpSpPr>
            <a:xfrm>
              <a:off x="1095087" y="2355726"/>
              <a:ext cx="172379" cy="658292"/>
              <a:chOff x="1095087" y="2355726"/>
              <a:chExt cx="172379" cy="65829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7" name="直接连接符 66"/>
              <p:cNvCxnSpPr>
                <a:stCxn id="66" idx="4"/>
              </p:cNvCxnSpPr>
              <p:nvPr/>
            </p:nvCxnSpPr>
            <p:spPr>
              <a:xfrm flipH="1">
                <a:off x="1181276" y="2528105"/>
                <a:ext cx="1" cy="4859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73164" y="3083397"/>
              <a:ext cx="2016224" cy="79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消息融合传递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dirty="0">
                  <a:latin typeface="Calibri" panose="020F0502020204030204" pitchFamily="34" charset="0"/>
                </a:rPr>
                <a:t>多</a:t>
              </a:r>
              <a:r>
                <a:rPr lang="en-US" altLang="zh-CN" dirty="0">
                  <a:latin typeface="Calibri" panose="020F0502020204030204" pitchFamily="34" charset="0"/>
                </a:rPr>
                <a:t>GPU</a:t>
              </a:r>
              <a:r>
                <a:rPr lang="zh-CN" altLang="en-US" dirty="0">
                  <a:latin typeface="Calibri" panose="020F0502020204030204" pitchFamily="34" charset="0"/>
                </a:rPr>
                <a:t>支持内核</a:t>
              </a:r>
              <a:endParaRPr lang="en-US" altLang="zh-CN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27915" y="1335347"/>
            <a:ext cx="1632180" cy="2642349"/>
            <a:chOff x="630730" y="759499"/>
            <a:chExt cx="1224135" cy="1768606"/>
          </a:xfrm>
        </p:grpSpPr>
        <p:grpSp>
          <p:nvGrpSpPr>
            <p:cNvPr id="77" name="组合 76"/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80" name="直接连接符 79"/>
              <p:cNvCxnSpPr>
                <a:stCxn id="79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630730" y="759499"/>
              <a:ext cx="1224135" cy="693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V0.3.1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NN</a:t>
              </a:r>
              <a:r>
                <a:rPr lang="zh-CN" altLang="en-US" sz="1867" dirty="0">
                  <a:latin typeface="Calibri" panose="020F0502020204030204" pitchFamily="34" charset="0"/>
                </a:rPr>
                <a:t>模型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Chem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999989" y="3720782"/>
            <a:ext cx="2688299" cy="2806579"/>
            <a:chOff x="213710" y="2355726"/>
            <a:chExt cx="2016224" cy="2104934"/>
          </a:xfrm>
        </p:grpSpPr>
        <p:grpSp>
          <p:nvGrpSpPr>
            <p:cNvPr id="87" name="组合 86"/>
            <p:cNvGrpSpPr/>
            <p:nvPr/>
          </p:nvGrpSpPr>
          <p:grpSpPr>
            <a:xfrm>
              <a:off x="1095087" y="2355726"/>
              <a:ext cx="172379" cy="1281765"/>
              <a:chOff x="1095087" y="2355726"/>
              <a:chExt cx="172379" cy="128176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90" name="直接连接符 89"/>
              <p:cNvCxnSpPr>
                <a:stCxn id="89" idx="4"/>
              </p:cNvCxnSpPr>
              <p:nvPr/>
            </p:nvCxnSpPr>
            <p:spPr>
              <a:xfrm>
                <a:off x="1181277" y="2528105"/>
                <a:ext cx="0" cy="110938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213710" y="3683428"/>
              <a:ext cx="2016224" cy="77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支持异构图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 (</a:t>
              </a:r>
              <a:r>
                <a:rPr lang="zh-CN" altLang="en-US" sz="1867" dirty="0">
                  <a:latin typeface="Calibri" panose="020F0502020204030204" pitchFamily="34" charset="0"/>
                </a:rPr>
                <a:t>预发布</a:t>
              </a:r>
              <a:r>
                <a:rPr lang="en-US" altLang="zh-CN" sz="1867" dirty="0">
                  <a:latin typeface="Calibri" panose="020F0502020204030204" pitchFamily="34" charset="0"/>
                </a:rPr>
                <a:t>)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7546B-B56E-9442-8CEE-3BEE817A95B4}"/>
              </a:ext>
            </a:extLst>
          </p:cNvPr>
          <p:cNvGrpSpPr/>
          <p:nvPr/>
        </p:nvGrpSpPr>
        <p:grpSpPr>
          <a:xfrm>
            <a:off x="9410928" y="2122289"/>
            <a:ext cx="2688299" cy="1836881"/>
            <a:chOff x="9410928" y="2122289"/>
            <a:chExt cx="2688299" cy="1836881"/>
          </a:xfrm>
        </p:grpSpPr>
        <p:sp>
          <p:nvSpPr>
            <p:cNvPr id="73" name="椭圆 88">
              <a:extLst>
                <a:ext uri="{FF2B5EF4-FFF2-40B4-BE49-F238E27FC236}">
                  <a16:creationId xmlns:a16="http://schemas.microsoft.com/office/drawing/2014/main" id="{0818EBF0-19F1-E043-A88C-3DA94A27ABF0}"/>
                </a:ext>
              </a:extLst>
            </p:cNvPr>
            <p:cNvSpPr/>
            <p:nvPr/>
          </p:nvSpPr>
          <p:spPr>
            <a:xfrm>
              <a:off x="10640159" y="3729331"/>
              <a:ext cx="229839" cy="22983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4" name="直接连接符 89">
              <a:extLst>
                <a:ext uri="{FF2B5EF4-FFF2-40B4-BE49-F238E27FC236}">
                  <a16:creationId xmlns:a16="http://schemas.microsoft.com/office/drawing/2014/main" id="{ECB8464D-CFC6-A648-ACBE-CB41B4FBD501}"/>
                </a:ext>
              </a:extLst>
            </p:cNvPr>
            <p:cNvCxnSpPr>
              <a:cxnSpLocks/>
              <a:stCxn id="73" idx="0"/>
              <a:endCxn id="72" idx="2"/>
            </p:cNvCxnSpPr>
            <p:nvPr/>
          </p:nvCxnSpPr>
          <p:spPr>
            <a:xfrm flipH="1" flipV="1">
              <a:off x="10755078" y="2953288"/>
              <a:ext cx="1" cy="77604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F3CFDA-E143-6A4A-B7C2-42A21712C312}"/>
                </a:ext>
              </a:extLst>
            </p:cNvPr>
            <p:cNvSpPr txBox="1"/>
            <p:nvPr/>
          </p:nvSpPr>
          <p:spPr>
            <a:xfrm>
              <a:off x="9410928" y="2122289"/>
              <a:ext cx="2688299" cy="830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V0.5</a:t>
              </a: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分布式训练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6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52268" y="2051538"/>
            <a:ext cx="6860639" cy="4220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DGL</a:t>
            </a:r>
            <a:r>
              <a:rPr lang="zh-CN" altLang="en-US" sz="2400" dirty="0"/>
              <a:t>是一款面向图神经网络的深度学习框架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兼容</a:t>
            </a:r>
            <a:r>
              <a:rPr lang="en-US" altLang="zh-CN" sz="2400" dirty="0" err="1"/>
              <a:t>PyTorch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MXNet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TensorFlow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支持</a:t>
            </a:r>
            <a:r>
              <a:rPr lang="en-US" altLang="zh-CN" sz="2400" dirty="0"/>
              <a:t>GPU, CPU, </a:t>
            </a:r>
            <a:r>
              <a:rPr lang="zh-CN" altLang="en-US" sz="2400" dirty="0"/>
              <a:t>多机分布式训练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内置</a:t>
            </a:r>
            <a:r>
              <a:rPr lang="en-US" altLang="zh-CN" sz="2400" dirty="0"/>
              <a:t>30</a:t>
            </a:r>
            <a:r>
              <a:rPr lang="zh-CN" altLang="en-US" sz="2400" dirty="0"/>
              <a:t>多种常用</a:t>
            </a:r>
            <a:r>
              <a:rPr lang="en-US" altLang="zh-CN" sz="2400" dirty="0"/>
              <a:t>GNN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针对知识图谱嵌入的软件包</a:t>
            </a:r>
            <a:r>
              <a:rPr lang="en-US" altLang="zh-CN" sz="2400" dirty="0"/>
              <a:t>DGL-KE</a:t>
            </a:r>
            <a:r>
              <a:rPr lang="zh-CN" altLang="en-US" sz="2400" dirty="0"/>
              <a:t>、以及针对生物分子制药的软件包</a:t>
            </a:r>
            <a:r>
              <a:rPr lang="en-US" altLang="zh-CN" sz="2400" dirty="0"/>
              <a:t>DGL-</a:t>
            </a:r>
            <a:r>
              <a:rPr lang="en-US" altLang="zh-CN" sz="2400" dirty="0" err="1"/>
              <a:t>LifeSci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B050"/>
                </a:solidFill>
              </a:rPr>
              <a:t>速度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00B050"/>
                </a:solidFill>
              </a:rPr>
              <a:t>可扩展性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Deep Graph Library (DGL)</a:t>
            </a:r>
          </a:p>
        </p:txBody>
      </p:sp>
      <p:pic>
        <p:nvPicPr>
          <p:cNvPr id="2050" name="Picture 2" descr="DGL v0.4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4" y="2292176"/>
            <a:ext cx="4569081" cy="27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1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3AA16-7F28-DC46-947B-616D6577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1"/>
          <a:stretch/>
        </p:blipFill>
        <p:spPr>
          <a:xfrm>
            <a:off x="7463807" y="973254"/>
            <a:ext cx="3718985" cy="53794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9E45A6-8A57-3B4D-85DC-3E9125E3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74" y="2145385"/>
            <a:ext cx="4756375" cy="32731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084C4E-8936-2A4B-BC60-53B49433C3E7}"/>
              </a:ext>
            </a:extLst>
          </p:cNvPr>
          <p:cNvSpPr txBox="1">
            <a:spLocks/>
          </p:cNvSpPr>
          <p:nvPr/>
        </p:nvSpPr>
        <p:spPr>
          <a:xfrm>
            <a:off x="349828" y="1298862"/>
            <a:ext cx="6510646" cy="505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rmAutofit fontScale="92500" lnSpcReduction="10000"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KE是构建在DGL之上专用于学习知识图谱的嵌入表示</a:t>
            </a:r>
            <a:r>
              <a:rPr lang="en-US" dirty="0"/>
              <a:t>(</a:t>
            </a:r>
            <a:r>
              <a:rPr lang="en-US" altLang="zh-CN" dirty="0"/>
              <a:t>embedding)</a:t>
            </a:r>
            <a:r>
              <a:rPr lang="zh-CN" altLang="en-US" dirty="0"/>
              <a:t>的专业包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KE可以扩展到包含几十亿级边的知识图谱</a:t>
            </a:r>
            <a:r>
              <a:rPr lang="zh-CN" altLang="en-US" dirty="0"/>
              <a:t>，</a:t>
            </a:r>
            <a:r>
              <a:rPr lang="en-US" dirty="0" err="1"/>
              <a:t>同时还能保证高性能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KE内置多个KGE的模型</a:t>
            </a:r>
            <a:r>
              <a:rPr lang="zh-CN" altLang="en-US" dirty="0"/>
              <a:t>，可以高效地运行在</a:t>
            </a:r>
            <a:r>
              <a:rPr lang="en-US" altLang="zh-CN" dirty="0"/>
              <a:t>3</a:t>
            </a:r>
            <a:r>
              <a:rPr lang="zh-CN" altLang="en-US" dirty="0"/>
              <a:t>种训练环境配置</a:t>
            </a:r>
            <a:r>
              <a:rPr lang="en-US" dirty="0"/>
              <a:t>(</a:t>
            </a:r>
            <a:r>
              <a:rPr lang="en-US" dirty="0" err="1"/>
              <a:t>单机多CPU</a:t>
            </a:r>
            <a:r>
              <a:rPr lang="zh-CN" altLang="en-US" dirty="0"/>
              <a:t>，单机多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zh-CN" altLang="en-CN" dirty="0"/>
              <a:t>多机</a:t>
            </a:r>
            <a:r>
              <a:rPr lang="zh-CN" altLang="en-US" dirty="0"/>
              <a:t>集群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85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136D-32BF-BD48-B9B7-9F0E8AA287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/>
              <a:t>AWS</a:t>
            </a:r>
            <a:r>
              <a:rPr lang="zh-CN" altLang="en-US" dirty="0"/>
              <a:t>和研究院如何帮到客户</a:t>
            </a:r>
            <a:endParaRPr lang="en-C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4AA250-F177-9A47-BE38-F4A89DBAB674}"/>
              </a:ext>
            </a:extLst>
          </p:cNvPr>
          <p:cNvGraphicFramePr/>
          <p:nvPr/>
        </p:nvGraphicFramePr>
        <p:xfrm>
          <a:off x="4216405" y="1789745"/>
          <a:ext cx="7003529" cy="472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7A630-6F8D-0E49-95E0-9304996FFE01}"/>
              </a:ext>
            </a:extLst>
          </p:cNvPr>
          <p:cNvCxnSpPr/>
          <p:nvPr/>
        </p:nvCxnSpPr>
        <p:spPr>
          <a:xfrm>
            <a:off x="2301062" y="5530862"/>
            <a:ext cx="22515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761CAE-4D38-DE4F-9810-720B87A6BAAD}"/>
              </a:ext>
            </a:extLst>
          </p:cNvPr>
          <p:cNvCxnSpPr>
            <a:cxnSpLocks/>
          </p:cNvCxnSpPr>
          <p:nvPr/>
        </p:nvCxnSpPr>
        <p:spPr>
          <a:xfrm>
            <a:off x="3620539" y="4583509"/>
            <a:ext cx="10224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D61504-CEC8-B946-B5C9-1E27A71D6C86}"/>
              </a:ext>
            </a:extLst>
          </p:cNvPr>
          <p:cNvCxnSpPr>
            <a:cxnSpLocks/>
          </p:cNvCxnSpPr>
          <p:nvPr/>
        </p:nvCxnSpPr>
        <p:spPr>
          <a:xfrm>
            <a:off x="2990344" y="2758821"/>
            <a:ext cx="16567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0DE0-C15E-4A4F-AA7C-ED980BAE497F}"/>
              </a:ext>
            </a:extLst>
          </p:cNvPr>
          <p:cNvCxnSpPr>
            <a:cxnSpLocks/>
          </p:cNvCxnSpPr>
          <p:nvPr/>
        </p:nvCxnSpPr>
        <p:spPr>
          <a:xfrm>
            <a:off x="1319536" y="1891869"/>
            <a:ext cx="1986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A17B12-B154-554C-A56B-28C9378CD5D0}"/>
              </a:ext>
            </a:extLst>
          </p:cNvPr>
          <p:cNvCxnSpPr>
            <a:cxnSpLocks/>
          </p:cNvCxnSpPr>
          <p:nvPr/>
        </p:nvCxnSpPr>
        <p:spPr>
          <a:xfrm>
            <a:off x="2435770" y="1961141"/>
            <a:ext cx="0" cy="35697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6E889D-7CB5-DC4B-AA9E-2D612E544721}"/>
              </a:ext>
            </a:extLst>
          </p:cNvPr>
          <p:cNvSpPr txBox="1"/>
          <p:nvPr/>
        </p:nvSpPr>
        <p:spPr>
          <a:xfrm>
            <a:off x="2137729" y="2274972"/>
            <a:ext cx="10224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ProServ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1C67B-A6DF-1B4D-A70C-FC06916CFF15}"/>
              </a:ext>
            </a:extLst>
          </p:cNvPr>
          <p:cNvCxnSpPr>
            <a:cxnSpLocks/>
          </p:cNvCxnSpPr>
          <p:nvPr/>
        </p:nvCxnSpPr>
        <p:spPr>
          <a:xfrm>
            <a:off x="3131864" y="2832963"/>
            <a:ext cx="0" cy="263611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5177FD-AEA9-0D45-8226-18A0B1ED8420}"/>
              </a:ext>
            </a:extLst>
          </p:cNvPr>
          <p:cNvSpPr txBox="1"/>
          <p:nvPr/>
        </p:nvSpPr>
        <p:spPr>
          <a:xfrm>
            <a:off x="2912405" y="3352720"/>
            <a:ext cx="7328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PoC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18FE7E-A494-D340-A234-3D3591141A7B}"/>
              </a:ext>
            </a:extLst>
          </p:cNvPr>
          <p:cNvCxnSpPr>
            <a:cxnSpLocks/>
          </p:cNvCxnSpPr>
          <p:nvPr/>
        </p:nvCxnSpPr>
        <p:spPr>
          <a:xfrm>
            <a:off x="3877391" y="2837079"/>
            <a:ext cx="0" cy="168464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D1BB0-0CB0-094E-B438-2C1536D9449A}"/>
              </a:ext>
            </a:extLst>
          </p:cNvPr>
          <p:cNvSpPr txBox="1"/>
          <p:nvPr/>
        </p:nvSpPr>
        <p:spPr>
          <a:xfrm>
            <a:off x="3582939" y="3901746"/>
            <a:ext cx="12609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PoC</a:t>
            </a:r>
            <a:r>
              <a:rPr lang="zh-CN" altLang="en-US" dirty="0"/>
              <a:t> </a:t>
            </a:r>
            <a:r>
              <a:rPr lang="en-US" altLang="zh-CN" dirty="0"/>
              <a:t>Assist</a:t>
            </a:r>
            <a:endParaRPr lang="en-C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FE0157-5D10-2A4C-AA46-CC8799CD88EB}"/>
              </a:ext>
            </a:extLst>
          </p:cNvPr>
          <p:cNvCxnSpPr>
            <a:cxnSpLocks/>
          </p:cNvCxnSpPr>
          <p:nvPr/>
        </p:nvCxnSpPr>
        <p:spPr>
          <a:xfrm>
            <a:off x="1319536" y="6511165"/>
            <a:ext cx="26208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CA735D-FD7B-524F-A0BF-CA157B7F1CAF}"/>
              </a:ext>
            </a:extLst>
          </p:cNvPr>
          <p:cNvCxnSpPr>
            <a:cxnSpLocks/>
          </p:cNvCxnSpPr>
          <p:nvPr/>
        </p:nvCxnSpPr>
        <p:spPr>
          <a:xfrm>
            <a:off x="1539330" y="1952894"/>
            <a:ext cx="0" cy="454591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616696-5CDA-2947-AB09-24932DE7F44D}"/>
              </a:ext>
            </a:extLst>
          </p:cNvPr>
          <p:cNvSpPr txBox="1"/>
          <p:nvPr/>
        </p:nvSpPr>
        <p:spPr>
          <a:xfrm>
            <a:off x="1151769" y="3848238"/>
            <a:ext cx="10224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Strategic</a:t>
            </a:r>
          </a:p>
        </p:txBody>
      </p:sp>
    </p:spTree>
    <p:extLst>
      <p:ext uri="{BB962C8B-B14F-4D97-AF65-F5344CB8AC3E}">
        <p14:creationId xmlns:p14="http://schemas.microsoft.com/office/powerpoint/2010/main" val="136793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F9B39C-7746-F04E-B046-FC7DF44F7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375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CN" dirty="0"/>
            </a:br>
            <a:r>
              <a:rPr lang="zh-CN" altLang="en-CN" sz="6700" dirty="0"/>
              <a:t>谢谢</a:t>
            </a:r>
            <a:br>
              <a:rPr lang="en-US" altLang="zh-CN" sz="6700" dirty="0"/>
            </a:br>
            <a:br>
              <a:rPr lang="en-CN" dirty="0"/>
            </a:br>
            <a:r>
              <a:rPr lang="en-C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9594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dirty="0"/>
              <a:t>图数据无处不在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1903052" y="1789745"/>
            <a:ext cx="3974995" cy="3946901"/>
            <a:chOff x="7262858" y="550528"/>
            <a:chExt cx="4386022" cy="4355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1109365" cy="373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推荐系统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5" cy="60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产品，媒体，文章，经验分享，工作，相亲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  <p:pic>
            <p:nvPicPr>
              <p:cNvPr id="10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7302337" y="1272642"/>
            <a:ext cx="3074183" cy="2642319"/>
            <a:chOff x="7656162" y="1410347"/>
            <a:chExt cx="3169929" cy="27246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392130"/>
              <a:chOff x="7798672" y="1605025"/>
              <a:chExt cx="2799850" cy="239213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685562" y="3711529"/>
                <a:ext cx="1142505" cy="285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金融交易网络</a:t>
                </a:r>
                <a:endParaRPr lang="en-US" sz="12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6096000" y="3832096"/>
            <a:ext cx="3170676" cy="2125743"/>
            <a:chOff x="7215113" y="2687783"/>
            <a:chExt cx="3051105" cy="20455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9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87C15-7D5D-464B-AB2F-998B7C070129}"/>
              </a:ext>
            </a:extLst>
          </p:cNvPr>
          <p:cNvSpPr txBox="1"/>
          <p:nvPr/>
        </p:nvSpPr>
        <p:spPr>
          <a:xfrm>
            <a:off x="6067617" y="38453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知识图谱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759962" y="3239383"/>
            <a:ext cx="3146468" cy="3124231"/>
            <a:chOff x="216976" y="170481"/>
            <a:chExt cx="4386022" cy="43550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1115466" cy="471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反欺诈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75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识别可疑账户，洗钱，虚假评价，保险欺诈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91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06616"/>
            <a:ext cx="10816920" cy="4546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点分类</a:t>
            </a:r>
            <a:r>
              <a:rPr lang="en-US" altLang="zh-CN" dirty="0"/>
              <a:t>/</a:t>
            </a:r>
            <a:r>
              <a:rPr lang="zh-CN" altLang="en-US" dirty="0"/>
              <a:t>点回归</a:t>
            </a:r>
            <a:r>
              <a:rPr lang="en-US" altLang="zh-CN" dirty="0"/>
              <a:t>(</a:t>
            </a:r>
            <a:r>
              <a:rPr lang="en-US" dirty="0"/>
              <a:t>Node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识别可疑账户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锁定有价值的用户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链接预测</a:t>
            </a:r>
            <a:r>
              <a:rPr lang="en-US" altLang="zh-CN" dirty="0"/>
              <a:t>(</a:t>
            </a:r>
            <a:r>
              <a:rPr lang="en-US" dirty="0"/>
              <a:t>Link prediction/regression)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商品推荐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识别水军评论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图分类</a:t>
            </a:r>
            <a:r>
              <a:rPr lang="en-US" altLang="zh-CN" dirty="0"/>
              <a:t>/</a:t>
            </a:r>
            <a:r>
              <a:rPr lang="zh-CN" altLang="en-US" dirty="0"/>
              <a:t>回归</a:t>
            </a:r>
            <a:r>
              <a:rPr lang="en-US" altLang="zh-CN" dirty="0"/>
              <a:t>(</a:t>
            </a:r>
            <a:r>
              <a:rPr lang="en-US" dirty="0"/>
              <a:t>Graph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预测化学分子特性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2608-1E89-2149-97FF-B81DA36E5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图上机器学习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48964D-7E5B-164E-A84D-CDBF32D4DB56}"/>
              </a:ext>
            </a:extLst>
          </p:cNvPr>
          <p:cNvGrpSpPr/>
          <p:nvPr/>
        </p:nvGrpSpPr>
        <p:grpSpPr>
          <a:xfrm>
            <a:off x="7960280" y="2689931"/>
            <a:ext cx="2525803" cy="1612648"/>
            <a:chOff x="7917590" y="5223670"/>
            <a:chExt cx="2525803" cy="1612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43225D-F702-404B-992D-EE2EE178469C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C623A3-2C00-1040-809B-06B1AB813363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07DE3959-2BFD-E244-9575-D8D998006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03EB7-6E66-8A41-A54E-80189293F75C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8504527" y="491728"/>
            <a:ext cx="3051105" cy="2045578"/>
            <a:chOff x="7215113" y="2687783"/>
            <a:chExt cx="3051105" cy="20455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uber traffic data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45" y="4455204"/>
            <a:ext cx="3397339" cy="178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4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08" y="2305937"/>
            <a:ext cx="4074984" cy="3484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247525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图机器学习是一个具有很长历史的学科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66A69-E087-F94E-99B3-9982AFB2B948}"/>
              </a:ext>
            </a:extLst>
          </p:cNvPr>
          <p:cNvGrpSpPr/>
          <p:nvPr/>
        </p:nvGrpSpPr>
        <p:grpSpPr>
          <a:xfrm>
            <a:off x="1355271" y="1256556"/>
            <a:ext cx="9192986" cy="4300670"/>
            <a:chOff x="1355271" y="1750829"/>
            <a:chExt cx="9192986" cy="4300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88107" y="3420367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59695" y="3187176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55271" y="1750829"/>
              <a:ext cx="9192986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/>
                <a:t>深度学习</a:t>
              </a:r>
              <a:r>
                <a:rPr lang="en-US" sz="3200" dirty="0"/>
                <a:t>(</a:t>
              </a:r>
              <a:r>
                <a:rPr lang="zh-CN" altLang="en-US" sz="3200" dirty="0"/>
                <a:t>神经网络</a:t>
              </a:r>
              <a:r>
                <a:rPr lang="en-US" sz="3200" dirty="0"/>
                <a:t>) + </a:t>
              </a:r>
              <a:r>
                <a:rPr lang="zh-CN" altLang="en-US" sz="3200" dirty="0"/>
                <a:t>图</a:t>
              </a:r>
              <a:r>
                <a:rPr lang="en-US" sz="3200" dirty="0"/>
                <a:t> =&gt; </a:t>
              </a:r>
              <a:r>
                <a:rPr lang="zh-CN" altLang="en-US" sz="3200" dirty="0"/>
                <a:t>图神经网络</a:t>
              </a:r>
              <a:endParaRPr lang="en-US" sz="3200" dirty="0"/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2200" dirty="0">
                  <a:solidFill>
                    <a:schemeClr val="accent1"/>
                  </a:solidFill>
                </a:rPr>
                <a:t>神经网络家族的一员，专注于研究点、边和图的表征</a:t>
              </a:r>
              <a:r>
                <a:rPr lang="en-US" altLang="zh-CN" sz="2200" dirty="0">
                  <a:solidFill>
                    <a:schemeClr val="accent1"/>
                  </a:solidFill>
                </a:rPr>
                <a:t>(Embedding)</a:t>
              </a:r>
              <a:endParaRPr lang="en-US" sz="2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2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强在哪儿？</a:t>
            </a:r>
            <a:endParaRPr lang="en-US" dirty="0"/>
          </a:p>
        </p:txBody>
      </p:sp>
      <p:pic>
        <p:nvPicPr>
          <p:cNvPr id="1026" name="Picture 2" descr="https://miro.medium.com/max/2460/1*Rf98vgvcLle1SZvLmmIwaQ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" y="283405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32165" y="1850234"/>
            <a:ext cx="175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传统图学习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617818" y="1963107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2180" y="5783326"/>
            <a:ext cx="144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图学习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图神经网络</a:t>
            </a:r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多层感知器</a:t>
            </a:r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318417" y="2742691"/>
            <a:ext cx="8577387" cy="1659169"/>
            <a:chOff x="3318417" y="2742691"/>
            <a:chExt cx="8577387" cy="1659169"/>
          </a:xfrm>
        </p:grpSpPr>
        <p:sp>
          <p:nvSpPr>
            <p:cNvPr id="9" name="Right Arrow 8"/>
            <p:cNvSpPr/>
            <p:nvPr/>
          </p:nvSpPr>
          <p:spPr>
            <a:xfrm>
              <a:off x="3318417" y="3729403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18195" y="3582864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节点</a:t>
              </a:r>
              <a:r>
                <a:rPr lang="en-US" altLang="zh-CN" dirty="0"/>
                <a:t>/</a:t>
              </a:r>
              <a:r>
                <a:rPr lang="zh-CN" altLang="en-US" dirty="0"/>
                <a:t>边特征提取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905770" y="3729402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77529" y="3597110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结构特征提取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8665218" y="3743648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37091" y="3622276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分类、回归模型</a:t>
              </a:r>
              <a:endParaRPr lang="en-US" dirty="0"/>
            </a:p>
          </p:txBody>
        </p:sp>
        <p:pic>
          <p:nvPicPr>
            <p:cNvPr id="1030" name="Picture 6" descr="https://simg.nicepng.com/png/small/129-1290978_teacher-teacher-icon-png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70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0787808" y="32238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监督信号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967187" y="5783326"/>
            <a:ext cx="120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端到端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94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7" grpId="0" animBg="1"/>
      <p:bldP spid="18" grpId="0" animBg="1"/>
      <p:bldP spid="20" grpId="0"/>
      <p:bldP spid="21" grpId="0" animBg="1"/>
      <p:bldP spid="22" grpId="0" animBg="1"/>
      <p:bldP spid="25" grpId="0" animBg="1"/>
      <p:bldP spid="26" grpId="0" animBg="1"/>
      <p:bldP spid="29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024C52-0B4B-A245-90F8-1E588616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图神经网络怎么工作的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7969880" y="312999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正常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7928374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欺诈者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54D17-DF46-094F-BFDC-FD882776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9418163" cy="999465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图神经网络怎么工作的</a:t>
            </a:r>
            <a:r>
              <a:rPr lang="en-US" altLang="zh-CN" dirty="0"/>
              <a:t>——MP</a:t>
            </a:r>
            <a:r>
              <a:rPr lang="zh-CN" altLang="en-US" dirty="0"/>
              <a:t>范式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zh-CN" altLang="en-US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更新函数</a:t>
            </a: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聚合函数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94488-1F93-AD43-B9F2-30009E04461C}"/>
              </a:ext>
            </a:extLst>
          </p:cNvPr>
          <p:cNvSpPr/>
          <p:nvPr/>
        </p:nvSpPr>
        <p:spPr>
          <a:xfrm>
            <a:off x="4311833" y="1667415"/>
            <a:ext cx="4548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</a:rPr>
              <a:t>消息传递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和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聚合更新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CE23-3856-034A-82C6-AB4E72ED2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图神经网络可以堆叠多层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1757468"/>
            <a:ext cx="10309343" cy="4668043"/>
            <a:chOff x="948447" y="2189957"/>
            <a:chExt cx="10309343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4564890" y="2189957"/>
              <a:ext cx="6692900" cy="2514600"/>
              <a:chOff x="4564890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890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4703143" y="2494469"/>
                <a:ext cx="695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4633158" y="4797980"/>
              <a:ext cx="4135700" cy="2060020"/>
              <a:chOff x="4633158" y="4797980"/>
              <a:chExt cx="4135700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1358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4633158" y="4797980"/>
                <a:ext cx="74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7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0" y="2849787"/>
            <a:ext cx="6577579" cy="340154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FCD3E7-3031-784B-995E-CA37B4655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9797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 GCN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26C60D-0F2F-D647-A908-157EA6DE841F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GCN</a:t>
            </a:r>
            <a:r>
              <a:rPr lang="zh-CN" altLang="en-US" sz="2400" dirty="0"/>
              <a:t> </a:t>
            </a:r>
            <a:r>
              <a:rPr lang="en-US" altLang="zh-CN" sz="2400" dirty="0"/>
              <a:t>(Graph Convolutional Network</a:t>
            </a:r>
            <a:r>
              <a:rPr lang="zh-CN" altLang="en-US" sz="2400" dirty="0"/>
              <a:t>，图卷积网络</a:t>
            </a:r>
            <a:r>
              <a:rPr lang="en-US" altLang="zh-CN" sz="2400" dirty="0"/>
              <a:t>)</a:t>
            </a:r>
            <a:r>
              <a:rPr lang="zh-CN" altLang="en-US" sz="2400" dirty="0"/>
              <a:t> 通常针对同构图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6403796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6327</TotalTime>
  <Words>774</Words>
  <Application>Microsoft Macintosh PowerPoint</Application>
  <PresentationFormat>Widescreen</PresentationFormat>
  <Paragraphs>232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Amazon Ember</vt:lpstr>
      <vt:lpstr>Amazon Ember Light</vt:lpstr>
      <vt:lpstr>Arial</vt:lpstr>
      <vt:lpstr>Calibri</vt:lpstr>
      <vt:lpstr>Calibri Light</vt:lpstr>
      <vt:lpstr>Cambria Math</vt:lpstr>
      <vt:lpstr>Times New Roman</vt:lpstr>
      <vt:lpstr>DGL1</vt:lpstr>
      <vt:lpstr>图神经网络与DGL简介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谢谢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120</cp:revision>
  <dcterms:created xsi:type="dcterms:W3CDTF">2020-03-19T05:20:42Z</dcterms:created>
  <dcterms:modified xsi:type="dcterms:W3CDTF">2020-07-16T00:26:56Z</dcterms:modified>
</cp:coreProperties>
</file>